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5" r:id="rId2"/>
    <p:sldId id="272" r:id="rId3"/>
    <p:sldId id="264" r:id="rId4"/>
    <p:sldId id="366" r:id="rId5"/>
    <p:sldId id="275" r:id="rId6"/>
    <p:sldId id="260" r:id="rId7"/>
    <p:sldId id="36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374F6-3501-4E5D-BC12-15A4ED8E220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E750B-94FE-47CB-964E-4E0957F06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FDB04-5B51-478A-A894-EE4CBA93FE6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5666A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5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2C0F-C803-776C-7927-80D401A6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391DD-CD73-323D-53D7-C9E1B726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4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17A51-A408-9D74-908F-4E73BC65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028"/>
            <a:ext cx="10515600" cy="4325143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9284B-AAF2-D156-17B1-55F9AFB5114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2F5A2533-6C4D-7F83-4214-A541AD9EB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CAD6FE2-E582-33AB-957E-BE110631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C44B8B-BB1A-E754-291C-2DBB16A0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C1BA3F-27F6-EA30-D351-4DAC5E7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3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6980-5ECA-1E8F-7042-D87320A3C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746647"/>
            <a:ext cx="5181600" cy="435133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7B920-BC06-394D-CF25-CC919FF8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746647"/>
            <a:ext cx="5181600" cy="435133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F025E-5A53-6F7F-95A4-9021E46395E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E613556-3D1A-5846-F550-2B1CAE844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8AB01A-EEB3-2625-82CF-A361D349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1F5641-1F91-524A-433D-1B6887D1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6D5C67-8E2B-038C-2FA3-4A85A1F6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3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9A0B-E4FD-0301-3A76-3471BE1F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14770-0378-9330-B3B3-EB7A1C819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8113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77EA-7EDF-0EDB-70CB-A80AD6F91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6367"/>
            <a:ext cx="5157787" cy="368458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686EB-A1E6-4118-EF44-62B0094E4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81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4D9C-0D10-4CAC-9F14-7C8B87BFB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6367"/>
            <a:ext cx="5183188" cy="368458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B0CB7-DC0A-7ABC-3E2D-7D93FCC3F24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57793D2-CD17-0B80-0585-35364380B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526C63E-088F-34D4-8BEC-BB24F0A6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FBE9E9-7E7C-DE67-99AA-758CDBF4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6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DB8C5-BE67-78CC-33B3-EF163F3AAD9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9CA3F38-BB95-9E1A-4F45-EC375636B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C4958F-E98B-D836-32B3-0DACBF81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D04B5-ABFF-43AF-9946-4C5264DB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BC56A2-A2A3-C94F-158F-37CFE787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0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C8EE5-4FDA-F2CA-40EC-E88C440D64E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3650729-D36F-C6D3-36EC-588CE5B6C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A988-9EF8-764D-D382-1F76EB16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028C-CA5C-6F38-7E8D-810C9017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C7B4-B672-9377-CF72-92BC6B53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A50566-8313-C26A-1FA9-4CC805C0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261"/>
          </a:xfrm>
        </p:spPr>
        <p:txBody>
          <a:bodyPr anchor="b"/>
          <a:lstStyle>
            <a:lvl1pPr>
              <a:defRPr sz="32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4FB4B-046E-67AF-F105-96AAC3365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7417"/>
            <a:ext cx="3932237" cy="4311571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1800"/>
            </a:lvl2pPr>
            <a:lvl3pPr marL="1085850" indent="-171450">
              <a:buClrTx/>
              <a:buFont typeface="Arial" panose="020B0604020202020204" pitchFamily="34" charset="0"/>
              <a:buChar char="•"/>
              <a:defRPr sz="1600"/>
            </a:lvl3pPr>
            <a:lvl4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2000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E496E7-E7CE-3C96-E4CF-E6D098092FB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33C13DD-7A32-3610-D547-D38A8F799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9563E8-043B-7D5F-D13A-79492C10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809C-05A3-AEC8-2049-5956221B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5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EF8C-328C-6723-F15E-1DC741A7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261"/>
          </a:xfrm>
        </p:spPr>
        <p:txBody>
          <a:bodyPr anchor="b"/>
          <a:lstStyle>
            <a:lvl1pPr>
              <a:defRPr sz="32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26812-C333-7DF4-5D35-D23654CE073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58DFE3D-C0E4-06C8-3B2D-BB334777F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F5FFFD-2977-09FA-0423-0A229CAA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B29DC-B631-A967-BF1A-3D70E9C1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5AE4FE0-71A7-1105-7C6C-5CEBD17D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7417"/>
            <a:ext cx="3932237" cy="4311571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1800"/>
            </a:lvl2pPr>
            <a:lvl3pPr marL="1085850" indent="-171450">
              <a:buClrTx/>
              <a:buFont typeface="Arial" panose="020B0604020202020204" pitchFamily="34" charset="0"/>
              <a:buChar char="•"/>
              <a:defRPr sz="1600"/>
            </a:lvl3pPr>
            <a:lvl4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2000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</p:spTree>
    <p:extLst>
      <p:ext uri="{BB962C8B-B14F-4D97-AF65-F5344CB8AC3E}">
        <p14:creationId xmlns:p14="http://schemas.microsoft.com/office/powerpoint/2010/main" val="26205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4975-0414-0269-01A4-16BF26AE1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080"/>
            <a:ext cx="10515600" cy="886159"/>
          </a:xfrm>
        </p:spPr>
        <p:txBody>
          <a:bodyPr/>
          <a:lstStyle>
            <a:lvl1pPr algn="l"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Title (1 column)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1FB1D6-7C38-4225-8B0C-5464E0F933FD}"/>
              </a:ext>
            </a:extLst>
          </p:cNvPr>
          <p:cNvSpPr/>
          <p:nvPr userDrawn="1"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C1DA3B-CADC-13AD-73BE-A734BCAA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08938"/>
            <a:ext cx="835152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02243-2C24-4620-8CD1-4E41A440B0C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64D24-F5E8-E3F8-3F15-D1A118F26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6766" y="1805353"/>
            <a:ext cx="10515600" cy="409604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</p:spTree>
    <p:extLst>
      <p:ext uri="{BB962C8B-B14F-4D97-AF65-F5344CB8AC3E}">
        <p14:creationId xmlns:p14="http://schemas.microsoft.com/office/powerpoint/2010/main" val="37563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862B1-8B11-5765-6192-E8E32DEE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5E876-27B8-19EF-88CC-4DC771C0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2F95-6865-E2AE-10A8-3F9BC9D50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D357-A8E9-4A0D-BA37-A33F1E1128CF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00E84-9ECB-9F4A-C151-343B43922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2658-7B35-4804-B67C-2A75CF483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4F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10A6D8-4A44-7217-3290-B4C6B1644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93" y="279031"/>
            <a:ext cx="11347152" cy="52079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244F49"/>
                </a:solidFill>
                <a:cs typeface="Arial" panose="020B0604020202020204" pitchFamily="34" charset="0"/>
              </a:rPr>
              <a:t>Agenda Item 9: Budget Amendment #9</a:t>
            </a:r>
          </a:p>
          <a:p>
            <a:endParaRPr lang="en-US" sz="3200" dirty="0">
              <a:solidFill>
                <a:srgbClr val="244F4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1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788246-ACEA-B91A-6AB8-E22142BE9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746647"/>
            <a:ext cx="535849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Resolution No. 2024-40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Modify Position Authority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Increase Expenditure Authority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AE23E8-AA56-E6FF-3516-53274954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68" y="365125"/>
            <a:ext cx="10893532" cy="1322481"/>
          </a:xfrm>
        </p:spPr>
        <p:txBody>
          <a:bodyPr/>
          <a:lstStyle/>
          <a:p>
            <a:r>
              <a:rPr lang="en-US" dirty="0"/>
              <a:t>Budget Amendment #9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F4748-A9B2-C01D-F9EE-09D907F6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A66C6D-3FCE-53A5-0706-2353AD1D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4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1FDC-09CF-E6B5-1355-FB0E947D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78" y="273071"/>
            <a:ext cx="10515600" cy="1322481"/>
          </a:xfrm>
        </p:spPr>
        <p:txBody>
          <a:bodyPr/>
          <a:lstStyle/>
          <a:p>
            <a:r>
              <a:rPr lang="en-US" dirty="0"/>
              <a:t>Position Authority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A4CE-0FF1-B02C-76F5-66CCBF69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27" y="1527410"/>
            <a:ext cx="10515600" cy="4325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Need to shift freight dispatching services to Freight Employees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Currently being done by Transportation Supervisors (approximately 2-4 hours/week)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Currently 4.5 Freight Utility Workers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Only 3 of the 4.5 positions are currently filled and 1.5 positions vacant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 .5 position for a total of 5 Freight Utility Workers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Create 2 Freight Utility Worker/ Dispatcher positions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Utilize 1.5 vacant positions + .5 new position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1A217-AD73-3063-FA8D-6949F297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95" y="4541355"/>
            <a:ext cx="8541236" cy="1243692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DBC2CC1-DD82-0FB1-943B-ACE7A9B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F0C8AB-B9CE-9A8A-CC52-C7F53515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7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CF709E-15AC-4F3C-B146-AB88325F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44" y="157956"/>
            <a:ext cx="8454607" cy="942261"/>
          </a:xfrm>
        </p:spPr>
        <p:txBody>
          <a:bodyPr>
            <a:noAutofit/>
          </a:bodyPr>
          <a:lstStyle/>
          <a:p>
            <a:r>
              <a:rPr lang="en-US" sz="4400" dirty="0"/>
              <a:t>Increase Expenditure Authority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11B92-BC6A-9951-1D40-8EB16C43C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444" y="1342625"/>
            <a:ext cx="9500422" cy="43115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Funding for additional .5 FTE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January 2025 – June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$38,787.50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Funding for .5 FTE that was authorized but not budget due to funding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January 2025 – June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$38,787.50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Total funding required for January 2025 – June 2025 =  $77,575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Premium pay of 15% will be paid only when positions are dispatching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E961040-667B-3D8C-5E6E-0810BADE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3D05C15-6634-5B8E-8B46-10E97ED7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8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CF709E-15AC-4F3C-B146-AB88325F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13" y="223997"/>
            <a:ext cx="8454607" cy="942261"/>
          </a:xfrm>
        </p:spPr>
        <p:txBody>
          <a:bodyPr>
            <a:noAutofit/>
          </a:bodyPr>
          <a:lstStyle/>
          <a:p>
            <a:r>
              <a:rPr lang="en-US" sz="4400" dirty="0"/>
              <a:t>Increase Expenditure Authority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11B92-BC6A-9951-1D40-8EB16C43C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413" y="1557417"/>
            <a:ext cx="9392461" cy="43115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Need $77,575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$15,791 will come from service and supplies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$61,784 will come from fund balance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Fund Balance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This budget action will reduce fund balance to $0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Still have $4 million that will be available from state grant coming sometime Spring 2025 that is not budgeted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2E4FD3D-6DD4-E4EA-F7D0-3547DE1A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CC62279-DA72-8E80-126B-D913748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7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BE2E73-47AE-78DD-B695-04005EA9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48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2D9AA-5CBB-720B-CCD4-63B04E14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73" y="225973"/>
            <a:ext cx="7482174" cy="577705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02190DC-4CD6-1FA1-9080-8E1854913D1A}"/>
              </a:ext>
            </a:extLst>
          </p:cNvPr>
          <p:cNvSpPr/>
          <p:nvPr/>
        </p:nvSpPr>
        <p:spPr>
          <a:xfrm>
            <a:off x="9828107" y="3733801"/>
            <a:ext cx="372533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0E0880E-39A0-57FA-4679-1A2BD195D9AA}"/>
              </a:ext>
            </a:extLst>
          </p:cNvPr>
          <p:cNvSpPr/>
          <p:nvPr/>
        </p:nvSpPr>
        <p:spPr>
          <a:xfrm>
            <a:off x="9828107" y="3909060"/>
            <a:ext cx="372533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9047068-39A1-B14B-8F82-9DBA7C0B2435}"/>
              </a:ext>
            </a:extLst>
          </p:cNvPr>
          <p:cNvSpPr/>
          <p:nvPr/>
        </p:nvSpPr>
        <p:spPr>
          <a:xfrm>
            <a:off x="9828107" y="4122241"/>
            <a:ext cx="372533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27E302B-C4C0-A8D8-7469-6DD902F731DB}"/>
              </a:ext>
            </a:extLst>
          </p:cNvPr>
          <p:cNvSpPr/>
          <p:nvPr/>
        </p:nvSpPr>
        <p:spPr>
          <a:xfrm>
            <a:off x="9828107" y="5900760"/>
            <a:ext cx="372533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35508A10-424A-696A-D08E-2FDB5C2C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FC60319-1628-71BB-9253-7123878E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4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95BB25-3E4C-9465-6543-32EAC3359513}"/>
              </a:ext>
            </a:extLst>
          </p:cNvPr>
          <p:cNvSpPr txBox="1"/>
          <p:nvPr/>
        </p:nvSpPr>
        <p:spPr>
          <a:xfrm>
            <a:off x="3457127" y="2228671"/>
            <a:ext cx="527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Questions? 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C1067E4-E805-F1DD-EAEF-54BE4D04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377BC7B-AA7C-8BD7-4210-B515A153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6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28D95-96B7-2DD3-CEC3-0F3352AE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986DC-770E-4D97-83DA-B52C1281DE75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December 19, 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EA132-CBA9-3B13-ABC0-E71E8CA00286}"/>
              </a:ext>
            </a:extLst>
          </p:cNvPr>
          <p:cNvSpPr txBox="1"/>
          <p:nvPr/>
        </p:nvSpPr>
        <p:spPr>
          <a:xfrm>
            <a:off x="3301634" y="3220256"/>
            <a:ext cx="586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www.sonomamarintrain.org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5CD15-3B7A-881B-ADA0-0206955B7571}"/>
              </a:ext>
            </a:extLst>
          </p:cNvPr>
          <p:cNvSpPr txBox="1"/>
          <p:nvPr/>
        </p:nvSpPr>
        <p:spPr>
          <a:xfrm>
            <a:off x="3162579" y="4898061"/>
            <a:ext cx="58668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Customer Service: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CustomerService@sonomamarintrain.org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(707) 794-3330</a:t>
            </a:r>
          </a:p>
        </p:txBody>
      </p:sp>
      <p:pic>
        <p:nvPicPr>
          <p:cNvPr id="9" name="Picture 8" descr="A train crossing a bridge over water">
            <a:extLst>
              <a:ext uri="{FF2B5EF4-FFF2-40B4-BE49-F238E27FC236}">
                <a16:creationId xmlns:a16="http://schemas.microsoft.com/office/drawing/2014/main" id="{AB5BB18D-2190-6ECA-92E6-1B982FB1A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24"/>
            <a:ext cx="12192000" cy="3096768"/>
          </a:xfrm>
          <a:prstGeom prst="rect">
            <a:avLst/>
          </a:prstGeom>
        </p:spPr>
      </p:pic>
      <p:pic>
        <p:nvPicPr>
          <p:cNvPr id="8" name="Picture 7" descr="A group of green circles with white symbols&#10;&#10;Description automatically generated">
            <a:extLst>
              <a:ext uri="{FF2B5EF4-FFF2-40B4-BE49-F238E27FC236}">
                <a16:creationId xmlns:a16="http://schemas.microsoft.com/office/drawing/2014/main" id="{B6E67BFF-2C11-4E44-8C2B-E4203C79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38916" r="11415" b="38383"/>
          <a:stretch/>
        </p:blipFill>
        <p:spPr>
          <a:xfrm>
            <a:off x="4196042" y="3908253"/>
            <a:ext cx="3799913" cy="82503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BD503B-E615-33C3-9D86-AA49D661F2ED}"/>
              </a:ext>
            </a:extLst>
          </p:cNvPr>
          <p:cNvSpPr txBox="1">
            <a:spLocks/>
          </p:cNvSpPr>
          <p:nvPr/>
        </p:nvSpPr>
        <p:spPr>
          <a:xfrm>
            <a:off x="7995955" y="5705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E29A37E-59C7-9393-BB0A-7BAD4489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17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 - 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E4D2E2799894186F1D93C2909B2F6" ma:contentTypeVersion="10" ma:contentTypeDescription="Create a new document." ma:contentTypeScope="" ma:versionID="f44dec92be9470f53ffb94b825cb74b3">
  <xsd:schema xmlns:xsd="http://www.w3.org/2001/XMLSchema" xmlns:xs="http://www.w3.org/2001/XMLSchema" xmlns:p="http://schemas.microsoft.com/office/2006/metadata/properties" xmlns:ns2="49d2027d-4cd9-432f-b610-a7dcb513465b" xmlns:ns3="6198c895-db5b-4f67-a321-b10f2ca13e5c" targetNamespace="http://schemas.microsoft.com/office/2006/metadata/properties" ma:root="true" ma:fieldsID="5fd5aebb56ad3f9e9278f2f82c75874f" ns2:_="" ns3:_="">
    <xsd:import namespace="49d2027d-4cd9-432f-b610-a7dcb513465b"/>
    <xsd:import namespace="6198c895-db5b-4f67-a321-b10f2ca13e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2027d-4cd9-432f-b610-a7dcb5134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8c895-db5b-4f67-a321-b10f2ca13e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440691-0C0C-489E-BEC3-FACE3475BBD0}"/>
</file>

<file path=customXml/itemProps2.xml><?xml version="1.0" encoding="utf-8"?>
<ds:datastoreItem xmlns:ds="http://schemas.openxmlformats.org/officeDocument/2006/customXml" ds:itemID="{814E91E0-E1AC-403E-9A51-645C6E1C607E}"/>
</file>

<file path=customXml/itemProps3.xml><?xml version="1.0" encoding="utf-8"?>
<ds:datastoreItem xmlns:ds="http://schemas.openxmlformats.org/officeDocument/2006/customXml" ds:itemID="{9A5A81DA-9227-449F-B3BD-E2EB2FEF3660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262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Myriad Pro</vt:lpstr>
      <vt:lpstr>Source Sans Pro</vt:lpstr>
      <vt:lpstr>Tw Cen MT</vt:lpstr>
      <vt:lpstr>Wingdings</vt:lpstr>
      <vt:lpstr>1_Office Theme</vt:lpstr>
      <vt:lpstr>PowerPoint Presentation</vt:lpstr>
      <vt:lpstr>Budget Amendment #9 </vt:lpstr>
      <vt:lpstr>Position Authority </vt:lpstr>
      <vt:lpstr>Increase Expenditure Authority</vt:lpstr>
      <vt:lpstr>Increase Expenditure Authority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Perez</dc:creator>
  <cp:lastModifiedBy>Cassandra Perez</cp:lastModifiedBy>
  <cp:revision>1</cp:revision>
  <dcterms:created xsi:type="dcterms:W3CDTF">2024-12-19T19:09:16Z</dcterms:created>
  <dcterms:modified xsi:type="dcterms:W3CDTF">2024-12-19T19:50:38Z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0x010100074E4D2E2799894186F1D93C2909B2F6</vt:lpwstr>
  </property>
</Properties>
</file>